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  <p:sldMasterId id="2147483691" r:id="rId2"/>
    <p:sldMasterId id="2147483694" r:id="rId3"/>
    <p:sldMasterId id="2147483704" r:id="rId4"/>
  </p:sldMasterIdLst>
  <p:notesMasterIdLst>
    <p:notesMasterId r:id="rId16"/>
  </p:notesMasterIdLst>
  <p:handoutMasterIdLst>
    <p:handoutMasterId r:id="rId17"/>
  </p:handoutMasterIdLst>
  <p:sldIdLst>
    <p:sldId id="266" r:id="rId5"/>
    <p:sldId id="268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86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00"/>
    <a:srgbClr val="0E472D"/>
    <a:srgbClr val="FBE31A"/>
    <a:srgbClr val="0B4A2D"/>
    <a:srgbClr val="FFFFFF"/>
    <a:srgbClr val="004A20"/>
    <a:srgbClr val="024613"/>
    <a:srgbClr val="00460B"/>
    <a:srgbClr val="007619"/>
    <a:srgbClr val="FFE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90" autoAdjust="0"/>
    <p:restoredTop sz="94637"/>
  </p:normalViewPr>
  <p:slideViewPr>
    <p:cSldViewPr snapToGrid="0" snapToObjects="1">
      <p:cViewPr varScale="1">
        <p:scale>
          <a:sx n="113" d="100"/>
          <a:sy n="113" d="100"/>
        </p:scale>
        <p:origin x="341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56" d="100"/>
          <a:sy n="156" d="100"/>
        </p:scale>
        <p:origin x="415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9CDE1-CA5B-0247-A43D-7376A20431E9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0146C-0EFC-6F41-9322-64E1AA29A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1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3C35A-8BF7-5B47-8AD3-2CCCD1288B72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1E5A1-DF78-C547-86AD-9F624F590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2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663" y="825105"/>
            <a:ext cx="730267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0663" y="3184519"/>
            <a:ext cx="730267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2B50E-326C-7E4B-AB85-F0AE24E52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844"/>
            <a:ext cx="7602538" cy="9941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60872"/>
            <a:ext cx="3714750" cy="617934"/>
          </a:xfrm>
        </p:spPr>
        <p:txBody>
          <a:bodyPr anchor="b"/>
          <a:lstStyle>
            <a:lvl1pPr marL="0" indent="0">
              <a:buNone/>
              <a:defRPr sz="1800" b="1" cap="all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78806"/>
            <a:ext cx="3714750" cy="253661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2416" y="1260872"/>
            <a:ext cx="3744522" cy="617934"/>
          </a:xfrm>
        </p:spPr>
        <p:txBody>
          <a:bodyPr anchor="b"/>
          <a:lstStyle>
            <a:lvl1pPr marL="0" indent="0">
              <a:buNone/>
              <a:defRPr sz="1800" b="1" cap="all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2416" y="1878806"/>
            <a:ext cx="3744522" cy="253661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76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6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22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214" y="342900"/>
            <a:ext cx="2949575" cy="1200150"/>
          </a:xfrm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3485" y="342901"/>
            <a:ext cx="4433453" cy="40528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214" y="1543050"/>
            <a:ext cx="2949575" cy="2858691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0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214" y="342900"/>
            <a:ext cx="2949575" cy="1200150"/>
          </a:xfrm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64696" y="342901"/>
            <a:ext cx="4452242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214" y="1543050"/>
            <a:ext cx="2949575" cy="2858691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7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2B50E-326C-7E4B-AB85-F0AE24E52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825105"/>
            <a:ext cx="7321463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3184519"/>
            <a:ext cx="7321463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2B50E-326C-7E4B-AB85-F0AE24E52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2B50E-326C-7E4B-AB85-F0AE24E52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ADA0B-05D0-A247-B3F1-354956A0D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93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573000"/>
            <a:ext cx="7772399" cy="122150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951" y="1965960"/>
            <a:ext cx="7772400" cy="21717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ADA0B-05D0-A247-B3F1-354956A0D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4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2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91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250" y="760908"/>
            <a:ext cx="75971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250" y="2920702"/>
            <a:ext cx="7597100" cy="1125140"/>
          </a:xfrm>
        </p:spPr>
        <p:txBody>
          <a:bodyPr>
            <a:normAutofit/>
          </a:bodyPr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13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012" y="1369219"/>
            <a:ext cx="3735188" cy="3074390"/>
          </a:xfrm>
        </p:spPr>
        <p:txBody>
          <a:bodyPr>
            <a:normAutofit/>
          </a:bodyPr>
          <a:lstStyle>
            <a:lvl1pPr>
              <a:defRPr sz="22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6258" y="1369219"/>
            <a:ext cx="3699092" cy="3074390"/>
          </a:xfrm>
        </p:spPr>
        <p:txBody>
          <a:bodyPr>
            <a:normAutofit/>
          </a:bodyPr>
          <a:lstStyle>
            <a:lvl1pPr>
              <a:defRPr sz="22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03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47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975" y="818171"/>
            <a:ext cx="760137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974" y="1877093"/>
            <a:ext cx="7601376" cy="2569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09197" y="4712400"/>
            <a:ext cx="4480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2B50E-326C-7E4B-AB85-F0AE24E52BE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76" y="-1"/>
            <a:ext cx="708152" cy="5958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43750" y="4572518"/>
            <a:ext cx="13716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5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9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FFFFFF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Open Sans" charset="0"/>
          <a:ea typeface="Open Sans" charset="0"/>
          <a:cs typeface="Open Sans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Open Sans" charset="0"/>
          <a:ea typeface="Open Sans" charset="0"/>
          <a:cs typeface="Open Sans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Open Sans" charset="0"/>
          <a:ea typeface="Open Sans" charset="0"/>
          <a:cs typeface="Open Sans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Open Sans" charset="0"/>
          <a:ea typeface="Open Sans" charset="0"/>
          <a:cs typeface="Open Sans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Open Sans" charset="0"/>
          <a:ea typeface="Open Sans" charset="0"/>
          <a:cs typeface="Open Sans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013" y="818171"/>
            <a:ext cx="731797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013" y="1877094"/>
            <a:ext cx="7317975" cy="2448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19130" y="4712400"/>
            <a:ext cx="4480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2B50E-326C-7E4B-AB85-F0AE24E52BE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14" y="0"/>
            <a:ext cx="704088" cy="5924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789" y="4567499"/>
            <a:ext cx="1369215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754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2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FFFFFF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676912" y="4570273"/>
            <a:ext cx="8467090" cy="583691"/>
          </a:xfrm>
          <a:prstGeom prst="rect">
            <a:avLst/>
          </a:prstGeom>
          <a:solidFill>
            <a:srgbClr val="0E4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6911" y="273339"/>
            <a:ext cx="7602338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911" y="1428339"/>
            <a:ext cx="7602337" cy="2892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1738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ADA0B-05D0-A247-B3F1-354956A0D889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70721"/>
            <a:ext cx="676909" cy="5832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76911" y="4575343"/>
            <a:ext cx="1371600" cy="58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9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7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6911" y="273844"/>
            <a:ext cx="7838439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911" y="1369219"/>
            <a:ext cx="7838439" cy="2985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73838"/>
            <a:ext cx="676910" cy="56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11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rjt@uoregon.edu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3848F5-10CA-4D4A-9C98-F2E72C91FA92}"/>
              </a:ext>
            </a:extLst>
          </p:cNvPr>
          <p:cNvSpPr txBox="1"/>
          <p:nvPr/>
        </p:nvSpPr>
        <p:spPr>
          <a:xfrm>
            <a:off x="598711" y="1363158"/>
            <a:ext cx="8109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COSUAA  Annual Conference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3A0F2B-691B-6042-929A-B0709DEC525F}"/>
              </a:ext>
            </a:extLst>
          </p:cNvPr>
          <p:cNvSpPr txBox="1"/>
          <p:nvPr/>
        </p:nvSpPr>
        <p:spPr>
          <a:xfrm>
            <a:off x="598711" y="2110085"/>
            <a:ext cx="8109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Development &amp; Fundraising in Enrollment Management and Financial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78A2C1-6A98-E143-84B1-31636663C53D}"/>
              </a:ext>
            </a:extLst>
          </p:cNvPr>
          <p:cNvSpPr txBox="1"/>
          <p:nvPr/>
        </p:nvSpPr>
        <p:spPr>
          <a:xfrm>
            <a:off x="769915" y="3635660"/>
            <a:ext cx="8109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Roger J. Thompson</a:t>
            </a:r>
          </a:p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Vice President, Student Services and Enrollment Management</a:t>
            </a:r>
          </a:p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University of Oregon</a:t>
            </a:r>
          </a:p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San Diego, California</a:t>
            </a:r>
          </a:p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April 2022</a:t>
            </a:r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A0CA7277-F6CE-455B-41CD-82F4495CD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7559" y="-5288460"/>
            <a:ext cx="9519118" cy="67039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69317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3848F5-10CA-4D4A-9C98-F2E72C91FA92}"/>
              </a:ext>
            </a:extLst>
          </p:cNvPr>
          <p:cNvSpPr txBox="1"/>
          <p:nvPr/>
        </p:nvSpPr>
        <p:spPr>
          <a:xfrm>
            <a:off x="342899" y="189616"/>
            <a:ext cx="8414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Enrollment Accomplishments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272222-6809-0646-9DD0-6A6E76EAF55F}"/>
              </a:ext>
            </a:extLst>
          </p:cNvPr>
          <p:cNvSpPr txBox="1"/>
          <p:nvPr/>
        </p:nvSpPr>
        <p:spPr>
          <a:xfrm>
            <a:off x="463639" y="1473464"/>
            <a:ext cx="84147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Increased the entering class size by 39% from the prior ten year average.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Increased under-served and under-represented populations from 17% to 34% of the entering class.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Increased the entering class average high school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gpa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from 3.5 to 3.73.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Increased the discount rate from 10% to 12%. </a:t>
            </a:r>
          </a:p>
        </p:txBody>
      </p:sp>
    </p:spTree>
    <p:extLst>
      <p:ext uri="{BB962C8B-B14F-4D97-AF65-F5344CB8AC3E}">
        <p14:creationId xmlns:p14="http://schemas.microsoft.com/office/powerpoint/2010/main" val="2957068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F506C3F-5DC1-D94D-B09D-92D6CD87F438}"/>
              </a:ext>
            </a:extLst>
          </p:cNvPr>
          <p:cNvSpPr txBox="1"/>
          <p:nvPr/>
        </p:nvSpPr>
        <p:spPr>
          <a:xfrm>
            <a:off x="1836086" y="1926789"/>
            <a:ext cx="54718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B1781D-33D6-9A30-DC54-1B6D47FBB714}"/>
              </a:ext>
            </a:extLst>
          </p:cNvPr>
          <p:cNvSpPr txBox="1"/>
          <p:nvPr/>
        </p:nvSpPr>
        <p:spPr>
          <a:xfrm>
            <a:off x="2531533" y="3454400"/>
            <a:ext cx="641773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/>
              <a:t>Roger J. Thompson</a:t>
            </a:r>
          </a:p>
          <a:p>
            <a:pPr algn="r"/>
            <a:r>
              <a:rPr lang="en-US" dirty="0"/>
              <a:t>Vice President for Student Services and Enrollment Management</a:t>
            </a:r>
          </a:p>
          <a:p>
            <a:pPr algn="r"/>
            <a:r>
              <a:rPr lang="en-US" dirty="0"/>
              <a:t>University of Oregon</a:t>
            </a:r>
          </a:p>
          <a:p>
            <a:pPr algn="r"/>
            <a:r>
              <a:rPr lang="en-US" dirty="0"/>
              <a:t>Email: </a:t>
            </a:r>
            <a:r>
              <a:rPr lang="en-US" dirty="0">
                <a:hlinkClick r:id="rId2"/>
              </a:rPr>
              <a:t>rjt@uoregon.edu</a:t>
            </a:r>
            <a:endParaRPr lang="en-US" dirty="0"/>
          </a:p>
          <a:p>
            <a:pPr algn="r"/>
            <a:r>
              <a:rPr lang="en-US" dirty="0"/>
              <a:t>Phone: 541-346-2541</a:t>
            </a:r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D3BC6568-9A3F-0025-C0EA-11D336217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0115" y="-5620988"/>
            <a:ext cx="9519118" cy="67039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06738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3848F5-10CA-4D4A-9C98-F2E72C91FA92}"/>
              </a:ext>
            </a:extLst>
          </p:cNvPr>
          <p:cNvSpPr txBox="1"/>
          <p:nvPr/>
        </p:nvSpPr>
        <p:spPr>
          <a:xfrm>
            <a:off x="342899" y="189616"/>
            <a:ext cx="8414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Oregon Overview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272222-6809-0646-9DD0-6A6E76EAF55F}"/>
              </a:ext>
            </a:extLst>
          </p:cNvPr>
          <p:cNvSpPr txBox="1"/>
          <p:nvPr/>
        </p:nvSpPr>
        <p:spPr>
          <a:xfrm>
            <a:off x="463639" y="1473464"/>
            <a:ext cx="84147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Public, flagship university founded in 1876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Member of the Association of American Universities (AAU)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Enrolling approximately 22,500 students.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Located in Eugene, Oregon with satellite campuses in Portland, Oregon, the Oregon Coast, and an observatory in Pine Mountain, Oregon.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Mascot is the Oregon Duck</a:t>
            </a:r>
          </a:p>
        </p:txBody>
      </p:sp>
    </p:spTree>
    <p:extLst>
      <p:ext uri="{BB962C8B-B14F-4D97-AF65-F5344CB8AC3E}">
        <p14:creationId xmlns:p14="http://schemas.microsoft.com/office/powerpoint/2010/main" val="970067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3848F5-10CA-4D4A-9C98-F2E72C91FA92}"/>
              </a:ext>
            </a:extLst>
          </p:cNvPr>
          <p:cNvSpPr txBox="1"/>
          <p:nvPr/>
        </p:nvSpPr>
        <p:spPr>
          <a:xfrm>
            <a:off x="342899" y="189616"/>
            <a:ext cx="84147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Services and Enrollment Management Overview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272222-6809-0646-9DD0-6A6E76EAF55F}"/>
              </a:ext>
            </a:extLst>
          </p:cNvPr>
          <p:cNvSpPr txBox="1"/>
          <p:nvPr/>
        </p:nvSpPr>
        <p:spPr>
          <a:xfrm>
            <a:off x="463639" y="1473464"/>
            <a:ext cx="84147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1,700+ team members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Full time, part time, student assistants, including union represented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192,000,000 organizational budget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Including 62,000,000 institutional financial aid budget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Eleven distinct departments including central SSEM administration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 auxiliary units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Led and administered by an associate vice president, and six assistant vice presidents</a:t>
            </a:r>
          </a:p>
        </p:txBody>
      </p:sp>
    </p:spTree>
    <p:extLst>
      <p:ext uri="{BB962C8B-B14F-4D97-AF65-F5344CB8AC3E}">
        <p14:creationId xmlns:p14="http://schemas.microsoft.com/office/powerpoint/2010/main" val="3446144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3848F5-10CA-4D4A-9C98-F2E72C91FA92}"/>
              </a:ext>
            </a:extLst>
          </p:cNvPr>
          <p:cNvSpPr txBox="1"/>
          <p:nvPr/>
        </p:nvSpPr>
        <p:spPr>
          <a:xfrm>
            <a:off x="342899" y="189616"/>
            <a:ext cx="84147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Services and Enrollment Management Overview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272222-6809-0646-9DD0-6A6E76EAF55F}"/>
              </a:ext>
            </a:extLst>
          </p:cNvPr>
          <p:cNvSpPr txBox="1"/>
          <p:nvPr/>
        </p:nvSpPr>
        <p:spPr>
          <a:xfrm>
            <a:off x="836172" y="1357848"/>
            <a:ext cx="84147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Continuing and Professional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Office of Admissions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SSEM Events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University Health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University Housing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Office of the Registrar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Office of Student Financial Aid and Scholarships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Student Orientation Programs (including campus visits)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SSEM Strategic Communications and Marketing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University Testing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Central SSEM Administration.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818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3848F5-10CA-4D4A-9C98-F2E72C91FA92}"/>
              </a:ext>
            </a:extLst>
          </p:cNvPr>
          <p:cNvSpPr txBox="1"/>
          <p:nvPr/>
        </p:nvSpPr>
        <p:spPr>
          <a:xfrm>
            <a:off x="342899" y="189616"/>
            <a:ext cx="8414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Lifecycle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D189DC9-12A2-B540-2412-526DE0275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962" y="805712"/>
            <a:ext cx="4143904" cy="414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89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3848F5-10CA-4D4A-9C98-F2E72C91FA92}"/>
              </a:ext>
            </a:extLst>
          </p:cNvPr>
          <p:cNvSpPr txBox="1"/>
          <p:nvPr/>
        </p:nvSpPr>
        <p:spPr>
          <a:xfrm>
            <a:off x="342899" y="189616"/>
            <a:ext cx="8414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Origins of Fundraising for Scholarships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272222-6809-0646-9DD0-6A6E76EAF55F}"/>
              </a:ext>
            </a:extLst>
          </p:cNvPr>
          <p:cNvSpPr txBox="1"/>
          <p:nvPr/>
        </p:nvSpPr>
        <p:spPr>
          <a:xfrm>
            <a:off x="463639" y="1473464"/>
            <a:ext cx="84147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University of Oregon was preparing to launch the largest fundraising campaign in the history of the university and state.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Strong partnership was already established with Vice President for Advancement.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Initial campaign priority identification had been focused on capital projects, academic initiatives, new initiatives and athletics.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Campaign goal was established at $2,500,000,000.</a:t>
            </a:r>
          </a:p>
        </p:txBody>
      </p:sp>
    </p:spTree>
    <p:extLst>
      <p:ext uri="{BB962C8B-B14F-4D97-AF65-F5344CB8AC3E}">
        <p14:creationId xmlns:p14="http://schemas.microsoft.com/office/powerpoint/2010/main" val="3324741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3848F5-10CA-4D4A-9C98-F2E72C91FA92}"/>
              </a:ext>
            </a:extLst>
          </p:cNvPr>
          <p:cNvSpPr txBox="1"/>
          <p:nvPr/>
        </p:nvSpPr>
        <p:spPr>
          <a:xfrm>
            <a:off x="342899" y="189616"/>
            <a:ext cx="8414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Origins of Fundraising for Scholarships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272222-6809-0646-9DD0-6A6E76EAF55F}"/>
              </a:ext>
            </a:extLst>
          </p:cNvPr>
          <p:cNvSpPr txBox="1"/>
          <p:nvPr/>
        </p:nvSpPr>
        <p:spPr>
          <a:xfrm>
            <a:off x="463639" y="1473464"/>
            <a:ext cx="84147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Given the importance of the campaign, it was critical SSEM be involved in the top priority of the university.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Important we link our enrollment goals to the campaign and scholarships.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SSEM needed to bring resources to the discussion.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Desire was for SSEM to be viewed similarly to an academic college or school.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Utilized credibility in other areas to demonstrate commitment to the fundraising goals and targets.  </a:t>
            </a:r>
          </a:p>
        </p:txBody>
      </p:sp>
    </p:spTree>
    <p:extLst>
      <p:ext uri="{BB962C8B-B14F-4D97-AF65-F5344CB8AC3E}">
        <p14:creationId xmlns:p14="http://schemas.microsoft.com/office/powerpoint/2010/main" val="596257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3848F5-10CA-4D4A-9C98-F2E72C91FA92}"/>
              </a:ext>
            </a:extLst>
          </p:cNvPr>
          <p:cNvSpPr txBox="1"/>
          <p:nvPr/>
        </p:nvSpPr>
        <p:spPr>
          <a:xfrm>
            <a:off x="342899" y="189616"/>
            <a:ext cx="8414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Fundraising for Scholarships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272222-6809-0646-9DD0-6A6E76EAF55F}"/>
              </a:ext>
            </a:extLst>
          </p:cNvPr>
          <p:cNvSpPr txBox="1"/>
          <p:nvPr/>
        </p:nvSpPr>
        <p:spPr>
          <a:xfrm>
            <a:off x="463639" y="1473464"/>
            <a:ext cx="84147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Commitment from Vice President for Advancement to enable and empower SSEM to contribute.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Established a scholarship goal for SSEM ($70,000,000).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Established an FTE under the “campaign cost share agreement.”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50% from the unit, 50% from Advancement.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Hired our first SSEM based fundraiser.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Partnered with Clark Honors College and worked collaboratively. </a:t>
            </a:r>
          </a:p>
        </p:txBody>
      </p:sp>
    </p:spTree>
    <p:extLst>
      <p:ext uri="{BB962C8B-B14F-4D97-AF65-F5344CB8AC3E}">
        <p14:creationId xmlns:p14="http://schemas.microsoft.com/office/powerpoint/2010/main" val="2340588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3848F5-10CA-4D4A-9C98-F2E72C91FA92}"/>
              </a:ext>
            </a:extLst>
          </p:cNvPr>
          <p:cNvSpPr txBox="1"/>
          <p:nvPr/>
        </p:nvSpPr>
        <p:spPr>
          <a:xfrm>
            <a:off x="342899" y="189616"/>
            <a:ext cx="8414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Fundraising Goal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272222-6809-0646-9DD0-6A6E76EAF55F}"/>
              </a:ext>
            </a:extLst>
          </p:cNvPr>
          <p:cNvSpPr txBox="1"/>
          <p:nvPr/>
        </p:nvSpPr>
        <p:spPr>
          <a:xfrm>
            <a:off x="463639" y="1473464"/>
            <a:ext cx="8414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Goal was to raise $70,0000000,000 by conclusion of the campaign.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Result:  Raised $118,000,000.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Exceeded the goal by 69%.</a:t>
            </a:r>
          </a:p>
        </p:txBody>
      </p:sp>
    </p:spTree>
    <p:extLst>
      <p:ext uri="{BB962C8B-B14F-4D97-AF65-F5344CB8AC3E}">
        <p14:creationId xmlns:p14="http://schemas.microsoft.com/office/powerpoint/2010/main" val="4288537187"/>
      </p:ext>
    </p:extLst>
  </p:cSld>
  <p:clrMapOvr>
    <a:masterClrMapping/>
  </p:clrMapOvr>
</p:sld>
</file>

<file path=ppt/theme/theme1.xml><?xml version="1.0" encoding="utf-8"?>
<a:theme xmlns:a="http://schemas.openxmlformats.org/drawingml/2006/main" name="Green Title">
  <a:themeElements>
    <a:clrScheme name="Generic Colors">
      <a:dk1>
        <a:srgbClr val="424242"/>
      </a:dk1>
      <a:lt1>
        <a:srgbClr val="FFFFFF"/>
      </a:lt1>
      <a:dk2>
        <a:srgbClr val="44546A"/>
      </a:dk2>
      <a:lt2>
        <a:srgbClr val="E7E6E6"/>
      </a:lt2>
      <a:accent1>
        <a:srgbClr val="007642"/>
      </a:accent1>
      <a:accent2>
        <a:srgbClr val="A9A600"/>
      </a:accent2>
      <a:accent3>
        <a:srgbClr val="A5A5A5"/>
      </a:accent3>
      <a:accent4>
        <a:srgbClr val="FEFB00"/>
      </a:accent4>
      <a:accent5>
        <a:srgbClr val="004000"/>
      </a:accent5>
      <a:accent6>
        <a:srgbClr val="3CA500"/>
      </a:accent6>
      <a:hlink>
        <a:srgbClr val="00A9D5"/>
      </a:hlink>
      <a:folHlink>
        <a:srgbClr val="3CA5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B31D8BC-CE9D-48FD-A2FA-C485307BE66C}" vid="{1F8F41F0-E88D-44AE-9DFA-C90367F17309}"/>
    </a:ext>
  </a:extLst>
</a:theme>
</file>

<file path=ppt/theme/theme2.xml><?xml version="1.0" encoding="utf-8"?>
<a:theme xmlns:a="http://schemas.openxmlformats.org/drawingml/2006/main" name="Black Title">
  <a:themeElements>
    <a:clrScheme name="Generic Colors">
      <a:dk1>
        <a:srgbClr val="424242"/>
      </a:dk1>
      <a:lt1>
        <a:srgbClr val="FFFFFF"/>
      </a:lt1>
      <a:dk2>
        <a:srgbClr val="44546A"/>
      </a:dk2>
      <a:lt2>
        <a:srgbClr val="E7E6E6"/>
      </a:lt2>
      <a:accent1>
        <a:srgbClr val="007642"/>
      </a:accent1>
      <a:accent2>
        <a:srgbClr val="A9A600"/>
      </a:accent2>
      <a:accent3>
        <a:srgbClr val="A5A5A5"/>
      </a:accent3>
      <a:accent4>
        <a:srgbClr val="FEFB00"/>
      </a:accent4>
      <a:accent5>
        <a:srgbClr val="004000"/>
      </a:accent5>
      <a:accent6>
        <a:srgbClr val="3CA500"/>
      </a:accent6>
      <a:hlink>
        <a:srgbClr val="00A9D5"/>
      </a:hlink>
      <a:folHlink>
        <a:srgbClr val="3CA5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B31D8BC-CE9D-48FD-A2FA-C485307BE66C}" vid="{F113CE7D-AF66-4496-88EF-99703200715A}"/>
    </a:ext>
  </a:extLst>
</a:theme>
</file>

<file path=ppt/theme/theme3.xml><?xml version="1.0" encoding="utf-8"?>
<a:theme xmlns:a="http://schemas.openxmlformats.org/drawingml/2006/main" name="Section Header/School Bra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B31D8BC-CE9D-48FD-A2FA-C485307BE66C}" vid="{6984FF21-FB0A-4BFB-ACBB-BA02FA97704D}"/>
    </a:ext>
  </a:extLst>
</a:theme>
</file>

<file path=ppt/theme/theme4.xml><?xml version="1.0" encoding="utf-8"?>
<a:theme xmlns:a="http://schemas.openxmlformats.org/drawingml/2006/main" name="Body of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B31D8BC-CE9D-48FD-A2FA-C485307BE66C}" vid="{FD2C19DE-C83B-4C04-A2DF-A279FA225EAB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6777</TotalTime>
  <Words>511</Words>
  <Application>Microsoft Office PowerPoint</Application>
  <PresentationFormat>On-screen Show (16:9)</PresentationFormat>
  <Paragraphs>67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Open Sans</vt:lpstr>
      <vt:lpstr>Green Title</vt:lpstr>
      <vt:lpstr>Black Title</vt:lpstr>
      <vt:lpstr>Section Header/School Brand</vt:lpstr>
      <vt:lpstr>Body of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Oregon Advancement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Julie Ward</dc:creator>
  <cp:lastModifiedBy>Trame, Michelle Kay</cp:lastModifiedBy>
  <cp:revision>47</cp:revision>
  <dcterms:created xsi:type="dcterms:W3CDTF">2019-08-22T17:20:01Z</dcterms:created>
  <dcterms:modified xsi:type="dcterms:W3CDTF">2022-04-26T17:15:22Z</dcterms:modified>
</cp:coreProperties>
</file>